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95" r:id="rId1"/>
  </p:sldMasterIdLst>
  <p:notesMasterIdLst>
    <p:notesMasterId r:id="rId11"/>
  </p:notesMasterIdLst>
  <p:sldIdLst>
    <p:sldId id="269" r:id="rId2"/>
    <p:sldId id="257" r:id="rId3"/>
    <p:sldId id="258" r:id="rId4"/>
    <p:sldId id="259" r:id="rId5"/>
    <p:sldId id="260" r:id="rId6"/>
    <p:sldId id="263" r:id="rId7"/>
    <p:sldId id="264" r:id="rId8"/>
    <p:sldId id="265" r:id="rId9"/>
    <p:sldId id="271" r:id="rId10"/>
  </p:sldIdLst>
  <p:sldSz cx="9144000" cy="5143500" type="screen16x9"/>
  <p:notesSz cx="6858000" cy="9144000"/>
  <p:embeddedFontLst>
    <p:embeddedFont>
      <p:font typeface="Trebuchet MS" panose="020B0603020202020204" pitchFamily="34" charset="0"/>
      <p:regular r:id="rId12"/>
      <p:bold r:id="rId13"/>
      <p:italic r:id="rId14"/>
      <p:boldItalic r:id="rId15"/>
    </p:embeddedFont>
    <p:embeddedFont>
      <p:font typeface="Wingdings 3" panose="05040102010807070707" pitchFamily="18" charset="2"/>
      <p:regular r:id="rId16"/>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558"/>
  </p:normalViewPr>
  <p:slideViewPr>
    <p:cSldViewPr snapToGrid="0">
      <p:cViewPr varScale="1">
        <p:scale>
          <a:sx n="141" d="100"/>
          <a:sy n="141" d="100"/>
        </p:scale>
        <p:origin x="102"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deef1b886d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deef1b886d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deef1b886d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deef1b886d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deef1b886d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deef1b886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deef1b886d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deef1b886d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deef1b886d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deef1b886d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df2222eb42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df2222eb42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81753074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5004845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Tree>
    <p:extLst>
      <p:ext uri="{BB962C8B-B14F-4D97-AF65-F5344CB8AC3E}">
        <p14:creationId xmlns:p14="http://schemas.microsoft.com/office/powerpoint/2010/main" val="324954675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8526327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853723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smtClean="0"/>
              <a:t>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52179363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9145617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47591125"/>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0"/>
        <p:cNvGrpSpPr/>
        <p:nvPr/>
      </p:nvGrpSpPr>
      <p:grpSpPr>
        <a:xfrm>
          <a:off x="0" y="0"/>
          <a:ext cx="0" cy="0"/>
          <a:chOff x="0" y="0"/>
          <a:chExt cx="0" cy="0"/>
        </a:xfrm>
      </p:grpSpPr>
      <p:sp>
        <p:nvSpPr>
          <p:cNvPr id="22" name="Google Shape;22;p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03234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97232989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43721353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20342811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63076822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91414269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06476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smtClean="0"/>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16829421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1440888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48A87A34-81AB-432B-8DAE-1953F412C126}" type="datetimeFigureOut">
              <a:rPr lang="en-US" smtClean="0"/>
              <a:pPr/>
              <a:t>10/30/2022</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655924864"/>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hf sldNum="0"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8287" y="932299"/>
            <a:ext cx="8520600" cy="831300"/>
          </a:xfrm>
        </p:spPr>
        <p:txBody>
          <a:bodyPr>
            <a:noAutofit/>
          </a:bodyPr>
          <a:lstStyle/>
          <a:p>
            <a:pPr marL="114300" indent="0"/>
            <a:r>
              <a:rPr lang="en-US" sz="4000" b="1" dirty="0"/>
              <a:t>AMAZON FBA</a:t>
            </a:r>
            <a:br>
              <a:rPr lang="en-US" sz="4000" b="1" dirty="0"/>
            </a:br>
            <a:r>
              <a:rPr lang="en-US" sz="4000" b="1" dirty="0"/>
              <a:t> VA COURSE </a:t>
            </a:r>
          </a:p>
        </p:txBody>
      </p:sp>
      <p:sp>
        <p:nvSpPr>
          <p:cNvPr id="3" name="Text Placeholder 2"/>
          <p:cNvSpPr>
            <a:spLocks noGrp="1"/>
          </p:cNvSpPr>
          <p:nvPr>
            <p:ph type="body" idx="1"/>
          </p:nvPr>
        </p:nvSpPr>
        <p:spPr>
          <a:xfrm>
            <a:off x="2305205" y="1732265"/>
            <a:ext cx="7486763" cy="2009482"/>
          </a:xfrm>
        </p:spPr>
        <p:txBody>
          <a:bodyPr>
            <a:normAutofit/>
          </a:bodyPr>
          <a:lstStyle/>
          <a:p>
            <a:pPr marL="114300" indent="0">
              <a:buNone/>
            </a:pPr>
            <a:r>
              <a:rPr lang="en-US" sz="1600" b="1" dirty="0" smtClean="0"/>
              <a:t>KRISTALL SOLUTION</a:t>
            </a:r>
            <a:endParaRPr lang="en-US" sz="16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866" y="2044489"/>
            <a:ext cx="2940897" cy="2221316"/>
          </a:xfrm>
          <a:prstGeom prst="rect">
            <a:avLst/>
          </a:prstGeom>
        </p:spPr>
      </p:pic>
    </p:spTree>
    <p:extLst>
      <p:ext uri="{BB962C8B-B14F-4D97-AF65-F5344CB8AC3E}">
        <p14:creationId xmlns:p14="http://schemas.microsoft.com/office/powerpoint/2010/main" val="1291077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315925"/>
            <a:ext cx="8520600" cy="20478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                       Introduction Of Class</a:t>
            </a:r>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051137" cy="79394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1875457" y="474951"/>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dirty="0"/>
              <a:t>Virtual Assistant</a:t>
            </a:r>
            <a:endParaRPr dirty="0"/>
          </a:p>
        </p:txBody>
      </p:sp>
      <p:sp>
        <p:nvSpPr>
          <p:cNvPr id="76" name="Google Shape;76;p15"/>
          <p:cNvSpPr txBox="1">
            <a:spLocks noGrp="1"/>
          </p:cNvSpPr>
          <p:nvPr>
            <p:ph type="body" idx="1"/>
          </p:nvPr>
        </p:nvSpPr>
        <p:spPr>
          <a:xfrm>
            <a:off x="742121" y="1391477"/>
            <a:ext cx="5627757" cy="2743799"/>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dirty="0"/>
              <a:t>A virtual assistant (VA) is a person who provides </a:t>
            </a:r>
            <a:r>
              <a:rPr lang="en" dirty="0" smtClean="0"/>
              <a:t>services </a:t>
            </a:r>
            <a:r>
              <a:rPr lang="en" dirty="0"/>
              <a:t>to other businesses from a remote location.</a:t>
            </a:r>
            <a:endParaRPr dirty="0"/>
          </a:p>
          <a:p>
            <a:pPr marL="0" lvl="0" indent="0" algn="l" rtl="0">
              <a:spcBef>
                <a:spcPts val="1200"/>
              </a:spcBef>
              <a:spcAft>
                <a:spcPts val="0"/>
              </a:spcAft>
              <a:buNone/>
            </a:pPr>
            <a:r>
              <a:rPr lang="en" b="1" dirty="0"/>
              <a:t>Ethics of a Virtual Assistant (VA)</a:t>
            </a:r>
            <a:endParaRPr b="1" dirty="0"/>
          </a:p>
          <a:p>
            <a:pPr marL="0" lvl="0" indent="0" algn="l" rtl="0">
              <a:spcBef>
                <a:spcPts val="1200"/>
              </a:spcBef>
              <a:spcAft>
                <a:spcPts val="0"/>
              </a:spcAft>
              <a:buClr>
                <a:schemeClr val="dk1"/>
              </a:buClr>
              <a:buSzPct val="61111"/>
              <a:buFont typeface="Arial"/>
              <a:buNone/>
            </a:pPr>
            <a:r>
              <a:rPr lang="en" b="1" dirty="0"/>
              <a:t>Client information will be held in the strictest of confidence and will not be shared with others or used for personal gain.</a:t>
            </a:r>
            <a:endParaRPr b="1" dirty="0"/>
          </a:p>
          <a:p>
            <a:pPr marL="0" lvl="0" indent="0" algn="l" rtl="0">
              <a:spcBef>
                <a:spcPts val="1200"/>
              </a:spcBef>
              <a:spcAft>
                <a:spcPts val="0"/>
              </a:spcAft>
              <a:buNone/>
            </a:pPr>
            <a:r>
              <a:rPr lang="en" b="1" dirty="0" smtClean="0"/>
              <a:t>You </a:t>
            </a:r>
            <a:r>
              <a:rPr lang="en" b="1" dirty="0"/>
              <a:t>will act as a highly ethical Virtual Assistant, you will only take on projects that are within your abilities. If a project is not within your ability, the client will be notified immediately.</a:t>
            </a:r>
            <a:endParaRPr b="1" dirty="0"/>
          </a:p>
          <a:p>
            <a:pPr marL="0" lvl="0" indent="0" algn="l" rtl="0">
              <a:spcBef>
                <a:spcPts val="1200"/>
              </a:spcBef>
              <a:spcAft>
                <a:spcPts val="0"/>
              </a:spcAft>
              <a:buNone/>
            </a:pPr>
            <a:r>
              <a:rPr lang="en" b="1" dirty="0"/>
              <a:t>You should highly value each client relationship and will not place one client above another. </a:t>
            </a:r>
            <a:endParaRPr b="1" dirty="0"/>
          </a:p>
          <a:p>
            <a:pPr marL="0" lvl="0" indent="0" algn="l" rtl="0">
              <a:spcBef>
                <a:spcPts val="1200"/>
              </a:spcBef>
              <a:spcAft>
                <a:spcPts val="0"/>
              </a:spcAft>
              <a:buNone/>
            </a:pPr>
            <a:r>
              <a:rPr lang="en" b="1" dirty="0"/>
              <a:t>You will make a commitment to possess and increase the required knowledge, skills and training to be proficient and relevant in the provision of services. </a:t>
            </a:r>
            <a:endParaRPr b="1" dirty="0"/>
          </a:p>
          <a:p>
            <a:pPr marL="0" lvl="0" indent="0" algn="l" rtl="0">
              <a:spcBef>
                <a:spcPts val="1200"/>
              </a:spcBef>
              <a:spcAft>
                <a:spcPts val="0"/>
              </a:spcAft>
              <a:buNone/>
            </a:pPr>
            <a:r>
              <a:rPr lang="en" b="1" dirty="0"/>
              <a:t>You will not knowingly be a part of any illegal or unethical activity. </a:t>
            </a:r>
            <a:endParaRPr lang="en" b="1" dirty="0" smtClean="0"/>
          </a:p>
          <a:p>
            <a:pPr marL="0" indent="0">
              <a:spcBef>
                <a:spcPts val="1200"/>
              </a:spcBef>
              <a:buNone/>
            </a:pPr>
            <a:r>
              <a:rPr lang="en-US" b="1" dirty="0"/>
              <a:t>As a Virtual </a:t>
            </a:r>
            <a:r>
              <a:rPr lang="en-US" b="1" dirty="0" err="1"/>
              <a:t>Assistant,you</a:t>
            </a:r>
            <a:r>
              <a:rPr lang="en-US" b="1" dirty="0"/>
              <a:t> should maintain the highest ethics and honesty in dealings with clients.</a:t>
            </a:r>
          </a:p>
          <a:p>
            <a:pPr marL="0" lvl="0" indent="0" algn="l" rtl="0">
              <a:spcBef>
                <a:spcPts val="1200"/>
              </a:spcBef>
              <a:spcAft>
                <a:spcPts val="0"/>
              </a:spcAft>
              <a:buNone/>
            </a:pPr>
            <a:endParaRPr lang="en" b="1" dirty="0" smtClean="0"/>
          </a:p>
          <a:p>
            <a:pPr marL="0" lvl="0" indent="0" algn="l" rtl="0">
              <a:spcBef>
                <a:spcPts val="1200"/>
              </a:spcBef>
              <a:spcAft>
                <a:spcPts val="0"/>
              </a:spcAft>
              <a:buNone/>
            </a:pPr>
            <a:endParaRPr b="1" dirty="0"/>
          </a:p>
          <a:p>
            <a:pPr marL="0" lvl="0" indent="0" algn="l" rtl="0">
              <a:spcBef>
                <a:spcPts val="1200"/>
              </a:spcBef>
              <a:spcAft>
                <a:spcPts val="0"/>
              </a:spcAft>
              <a:buNone/>
            </a:pPr>
            <a:endParaRPr b="1" dirty="0"/>
          </a:p>
          <a:p>
            <a:pPr marL="0" lvl="0" indent="0" algn="l" rtl="0">
              <a:spcBef>
                <a:spcPts val="1200"/>
              </a:spcBef>
              <a:spcAft>
                <a:spcPts val="0"/>
              </a:spcAft>
              <a:buNone/>
            </a:pPr>
            <a:endParaRPr b="1" dirty="0"/>
          </a:p>
          <a:p>
            <a:pPr marL="0" lvl="0" indent="0" algn="l" rtl="0">
              <a:spcBef>
                <a:spcPts val="1200"/>
              </a:spcBef>
              <a:spcAft>
                <a:spcPts val="1200"/>
              </a:spcAft>
              <a:buNone/>
            </a:pP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87" y="0"/>
            <a:ext cx="1228049" cy="92756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1923754" y="891658"/>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dirty="0"/>
              <a:t>What is Ecommerce</a:t>
            </a:r>
            <a:endParaRPr dirty="0"/>
          </a:p>
        </p:txBody>
      </p:sp>
      <p:sp>
        <p:nvSpPr>
          <p:cNvPr id="83" name="Google Shape;83;p16"/>
          <p:cNvSpPr txBox="1">
            <a:spLocks noGrp="1"/>
          </p:cNvSpPr>
          <p:nvPr>
            <p:ph type="body" idx="1"/>
          </p:nvPr>
        </p:nvSpPr>
        <p:spPr>
          <a:xfrm>
            <a:off x="853567" y="1844878"/>
            <a:ext cx="5797847" cy="3432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dirty="0"/>
              <a:t>Ecommerce, also known as electronic commerce or internet commerce, refers to the buying and selling of goods or services using the internet.</a:t>
            </a: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02124" cy="68139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1652820" y="857349"/>
            <a:ext cx="8520600" cy="831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SzPts val="990"/>
              <a:buNone/>
            </a:pPr>
            <a:r>
              <a:rPr lang="en" sz="2620" b="1" dirty="0"/>
              <a:t>Types of Ecommerce</a:t>
            </a:r>
            <a:endParaRPr sz="2620" b="1" dirty="0"/>
          </a:p>
        </p:txBody>
      </p:sp>
      <p:sp>
        <p:nvSpPr>
          <p:cNvPr id="90" name="Google Shape;90;p17"/>
          <p:cNvSpPr txBox="1">
            <a:spLocks noGrp="1"/>
          </p:cNvSpPr>
          <p:nvPr>
            <p:ph type="body" idx="1"/>
          </p:nvPr>
        </p:nvSpPr>
        <p:spPr>
          <a:xfrm>
            <a:off x="569087" y="1688649"/>
            <a:ext cx="6739340" cy="3454851"/>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Business to Business (B2B)</a:t>
            </a:r>
            <a:endParaRPr dirty="0"/>
          </a:p>
          <a:p>
            <a:pPr marL="0" lvl="0" indent="0" algn="l" rtl="0">
              <a:spcBef>
                <a:spcPts val="1200"/>
              </a:spcBef>
              <a:spcAft>
                <a:spcPts val="0"/>
              </a:spcAft>
              <a:buNone/>
            </a:pPr>
            <a:r>
              <a:rPr lang="en" dirty="0"/>
              <a:t>A B2B model focuses on providing products from one business to another business. For example dealing with a manufacturer or supplier for a specific (Especially Large) quantity of units. (Ali Baba Etc.) </a:t>
            </a:r>
            <a:endParaRPr dirty="0"/>
          </a:p>
          <a:p>
            <a:pPr marL="0" lvl="0" indent="0" algn="l" rtl="0">
              <a:spcBef>
                <a:spcPts val="1200"/>
              </a:spcBef>
              <a:spcAft>
                <a:spcPts val="0"/>
              </a:spcAft>
              <a:buNone/>
            </a:pPr>
            <a:r>
              <a:rPr lang="en" dirty="0"/>
              <a:t>Business to Consumer (B2C) </a:t>
            </a:r>
            <a:endParaRPr dirty="0"/>
          </a:p>
          <a:p>
            <a:pPr marL="0" lvl="0" indent="0" algn="l" rtl="0">
              <a:spcBef>
                <a:spcPts val="1200"/>
              </a:spcBef>
              <a:spcAft>
                <a:spcPts val="1200"/>
              </a:spcAft>
              <a:buNone/>
            </a:pPr>
            <a:r>
              <a:rPr lang="en" dirty="0"/>
              <a:t>Business to Consumer (B2C) The Business-to-Consumer e commerce is related to the transactions and relationship between businesses and the end customers. For example AMAZON, Daraz and eBay</a:t>
            </a:r>
            <a:r>
              <a:rPr lang="en" dirty="0" smtClean="0"/>
              <a:t>.</a:t>
            </a:r>
          </a:p>
          <a:p>
            <a:pPr marL="0" lvl="0" indent="0">
              <a:buNone/>
            </a:pPr>
            <a:r>
              <a:rPr lang="en-US" dirty="0"/>
              <a:t>Amazon </a:t>
            </a:r>
            <a:r>
              <a:rPr lang="en-US" dirty="0" smtClean="0"/>
              <a:t>,</a:t>
            </a:r>
            <a:r>
              <a:rPr lang="en-US" dirty="0" err="1" smtClean="0"/>
              <a:t>Ebay</a:t>
            </a:r>
            <a:r>
              <a:rPr lang="en-US" dirty="0" smtClean="0"/>
              <a:t> ,Walmart ,Etsy </a:t>
            </a:r>
            <a:endParaRPr lang="en-US" dirty="0"/>
          </a:p>
          <a:p>
            <a:pPr marL="0" lvl="0" indent="0" algn="l" rtl="0">
              <a:spcBef>
                <a:spcPts val="1200"/>
              </a:spcBef>
              <a:spcAft>
                <a:spcPts val="1200"/>
              </a:spcAft>
              <a:buNone/>
            </a:pPr>
            <a:endParaRPr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59510" cy="875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p:nvPr>
        </p:nvSpPr>
        <p:spPr>
          <a:xfrm>
            <a:off x="1583908" y="733368"/>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dirty="0"/>
              <a:t>Amazon Business Models</a:t>
            </a:r>
            <a:endParaRPr dirty="0"/>
          </a:p>
        </p:txBody>
      </p:sp>
      <p:sp>
        <p:nvSpPr>
          <p:cNvPr id="111" name="Google Shape;111;p20"/>
          <p:cNvSpPr txBox="1">
            <a:spLocks noGrp="1"/>
          </p:cNvSpPr>
          <p:nvPr>
            <p:ph type="body" idx="1"/>
          </p:nvPr>
        </p:nvSpPr>
        <p:spPr>
          <a:xfrm>
            <a:off x="2597700" y="1616164"/>
            <a:ext cx="8520600" cy="3354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Private Label </a:t>
            </a:r>
            <a:endParaRPr dirty="0"/>
          </a:p>
          <a:p>
            <a:pPr marL="0" lvl="0" indent="0" algn="l" rtl="0">
              <a:spcBef>
                <a:spcPts val="1200"/>
              </a:spcBef>
              <a:spcAft>
                <a:spcPts val="0"/>
              </a:spcAft>
              <a:buNone/>
            </a:pPr>
            <a:r>
              <a:rPr lang="en" dirty="0"/>
              <a:t>Wholesale </a:t>
            </a:r>
            <a:endParaRPr dirty="0"/>
          </a:p>
          <a:p>
            <a:pPr marL="0" lvl="0" indent="0" algn="l" rtl="0">
              <a:spcBef>
                <a:spcPts val="1200"/>
              </a:spcBef>
              <a:spcAft>
                <a:spcPts val="1200"/>
              </a:spcAft>
              <a:buNone/>
            </a:pPr>
            <a:r>
              <a:rPr lang="en" dirty="0"/>
              <a:t>Drop shipping</a:t>
            </a: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264" y="0"/>
            <a:ext cx="970938" cy="73336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2498308" y="65385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dirty="0"/>
              <a:t>FBA &amp; FBM</a:t>
            </a:r>
            <a:endParaRPr dirty="0"/>
          </a:p>
        </p:txBody>
      </p:sp>
      <p:sp>
        <p:nvSpPr>
          <p:cNvPr id="118" name="Google Shape;118;p21"/>
          <p:cNvSpPr txBox="1">
            <a:spLocks noGrp="1"/>
          </p:cNvSpPr>
          <p:nvPr>
            <p:ph type="body" idx="1"/>
          </p:nvPr>
        </p:nvSpPr>
        <p:spPr>
          <a:xfrm>
            <a:off x="575860" y="1605280"/>
            <a:ext cx="6556460" cy="2459172"/>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Fulfilled by Amazon (FBA)</a:t>
            </a:r>
            <a:endParaRPr dirty="0"/>
          </a:p>
          <a:p>
            <a:pPr marL="0" lvl="0" indent="0" algn="l" rtl="0">
              <a:spcBef>
                <a:spcPts val="1200"/>
              </a:spcBef>
              <a:spcAft>
                <a:spcPts val="0"/>
              </a:spcAft>
              <a:buNone/>
            </a:pPr>
            <a:r>
              <a:rPr lang="en" dirty="0"/>
              <a:t>FBA means Fulfilled by Amazon. “You sell it. We ship it” in Amazon’s terms. With FBA, the seller stores products in Amazon’s fulfillment centers where Amazon will pick, pack, and ship those products.</a:t>
            </a:r>
            <a:endParaRPr dirty="0"/>
          </a:p>
          <a:p>
            <a:pPr marL="0" lvl="0" indent="0" algn="l" rtl="0">
              <a:spcBef>
                <a:spcPts val="1200"/>
              </a:spcBef>
              <a:spcAft>
                <a:spcPts val="0"/>
              </a:spcAft>
              <a:buClr>
                <a:schemeClr val="dk1"/>
              </a:buClr>
              <a:buSzPts val="1100"/>
              <a:buFont typeface="Arial"/>
              <a:buNone/>
            </a:pPr>
            <a:r>
              <a:rPr lang="en" dirty="0"/>
              <a:t>Fulfilled by Merchant</a:t>
            </a:r>
            <a:endParaRPr dirty="0"/>
          </a:p>
          <a:p>
            <a:pPr marL="0" lvl="0" indent="0" algn="l" rtl="0">
              <a:spcBef>
                <a:spcPts val="1200"/>
              </a:spcBef>
              <a:spcAft>
                <a:spcPts val="1200"/>
              </a:spcAft>
              <a:buNone/>
            </a:pPr>
            <a:r>
              <a:rPr lang="en" dirty="0"/>
              <a:t>FBM means Fulfilled by Merchant. With FBM, the seller lists the product on Amazon and handles storage and all aspects of order fulfillment.</a:t>
            </a:r>
            <a:endParaRP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664" y="-22420"/>
            <a:ext cx="1024043" cy="77347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2" name="Title 1"/>
          <p:cNvSpPr>
            <a:spLocks noGrp="1"/>
          </p:cNvSpPr>
          <p:nvPr>
            <p:ph type="title"/>
          </p:nvPr>
        </p:nvSpPr>
        <p:spPr>
          <a:xfrm>
            <a:off x="1348248" y="981611"/>
            <a:ext cx="6447501" cy="990600"/>
          </a:xfrm>
        </p:spPr>
        <p:txBody>
          <a:bodyPr/>
          <a:lstStyle/>
          <a:p>
            <a:r>
              <a:rPr lang="en-US" dirty="0"/>
              <a:t>Amazon Page Overview</a:t>
            </a:r>
            <a:br>
              <a:rPr lang="en-US" dirty="0"/>
            </a:br>
            <a:endParaRPr lang="en-US" dirty="0"/>
          </a:p>
        </p:txBody>
      </p:sp>
      <p:sp>
        <p:nvSpPr>
          <p:cNvPr id="124" name="Google Shape;124;p22"/>
          <p:cNvSpPr txBox="1">
            <a:spLocks noGrp="1"/>
          </p:cNvSpPr>
          <p:nvPr>
            <p:ph type="body" idx="4294967295"/>
          </p:nvPr>
        </p:nvSpPr>
        <p:spPr>
          <a:xfrm>
            <a:off x="1348248" y="1656522"/>
            <a:ext cx="5004927" cy="2796416"/>
          </a:xfrm>
          <a:prstGeom prst="rect">
            <a:avLst/>
          </a:prstGeom>
        </p:spPr>
        <p:txBody>
          <a:bodyPr spcFirstLastPara="1" wrap="square" lIns="91425" tIns="91425" rIns="91425" bIns="91425" anchor="t" anchorCtr="0">
            <a:normAutofit lnSpcReduction="10000"/>
          </a:bodyPr>
          <a:lstStyle/>
          <a:p>
            <a:pPr marL="0" lvl="0" indent="0" rtl="0">
              <a:spcBef>
                <a:spcPts val="1200"/>
              </a:spcBef>
              <a:spcAft>
                <a:spcPts val="0"/>
              </a:spcAft>
              <a:buClr>
                <a:schemeClr val="dk1"/>
              </a:buClr>
              <a:buSzPts val="1100"/>
              <a:buFont typeface="Arial"/>
              <a:buNone/>
            </a:pPr>
            <a:r>
              <a:rPr lang="en" dirty="0" smtClean="0"/>
              <a:t>What </a:t>
            </a:r>
            <a:r>
              <a:rPr lang="en" dirty="0"/>
              <a:t>is BSR ?</a:t>
            </a:r>
            <a:endParaRPr dirty="0"/>
          </a:p>
          <a:p>
            <a:pPr marL="0" lvl="0" indent="0" rtl="0">
              <a:spcBef>
                <a:spcPts val="1200"/>
              </a:spcBef>
              <a:spcAft>
                <a:spcPts val="0"/>
              </a:spcAft>
              <a:buClr>
                <a:schemeClr val="dk1"/>
              </a:buClr>
              <a:buSzPts val="1100"/>
              <a:buFont typeface="Arial"/>
              <a:buNone/>
            </a:pPr>
            <a:r>
              <a:rPr lang="en" dirty="0"/>
              <a:t>What is Buy Box ?</a:t>
            </a:r>
            <a:endParaRPr dirty="0"/>
          </a:p>
          <a:p>
            <a:pPr marL="0" lvl="0" indent="0" rtl="0">
              <a:spcBef>
                <a:spcPts val="1200"/>
              </a:spcBef>
              <a:spcAft>
                <a:spcPts val="0"/>
              </a:spcAft>
              <a:buClr>
                <a:schemeClr val="dk1"/>
              </a:buClr>
              <a:buSzPts val="1100"/>
              <a:buFont typeface="Arial"/>
              <a:buNone/>
            </a:pPr>
            <a:r>
              <a:rPr lang="en" dirty="0"/>
              <a:t>Reviews</a:t>
            </a:r>
            <a:endParaRPr dirty="0"/>
          </a:p>
          <a:p>
            <a:pPr marL="0" lvl="0" indent="0" rtl="0">
              <a:spcBef>
                <a:spcPts val="1200"/>
              </a:spcBef>
              <a:spcAft>
                <a:spcPts val="0"/>
              </a:spcAft>
              <a:buClr>
                <a:schemeClr val="dk1"/>
              </a:buClr>
              <a:buSzPts val="1100"/>
              <a:buFont typeface="Arial"/>
              <a:buNone/>
            </a:pPr>
            <a:r>
              <a:rPr lang="en" dirty="0"/>
              <a:t>Ratings</a:t>
            </a:r>
            <a:endParaRPr dirty="0"/>
          </a:p>
          <a:p>
            <a:pPr marL="0" lvl="0" indent="0" rtl="0">
              <a:spcBef>
                <a:spcPts val="1200"/>
              </a:spcBef>
              <a:spcAft>
                <a:spcPts val="0"/>
              </a:spcAft>
              <a:buClr>
                <a:schemeClr val="dk1"/>
              </a:buClr>
              <a:buSzPts val="1100"/>
              <a:buFont typeface="Arial"/>
              <a:buNone/>
            </a:pPr>
            <a:r>
              <a:rPr lang="en" dirty="0"/>
              <a:t>Seller Feedbacks</a:t>
            </a:r>
            <a:endParaRPr dirty="0"/>
          </a:p>
          <a:p>
            <a:pPr marL="0" lvl="0" indent="0" rtl="0">
              <a:spcBef>
                <a:spcPts val="1200"/>
              </a:spcBef>
              <a:spcAft>
                <a:spcPts val="0"/>
              </a:spcAft>
              <a:buClr>
                <a:schemeClr val="dk1"/>
              </a:buClr>
              <a:buSzPts val="1100"/>
              <a:buFont typeface="Arial"/>
              <a:buNone/>
            </a:pPr>
            <a:r>
              <a:rPr lang="en" dirty="0"/>
              <a:t>ASIN</a:t>
            </a:r>
            <a:endParaRPr dirty="0"/>
          </a:p>
          <a:p>
            <a:pPr marL="0" lvl="0" indent="0" rtl="0">
              <a:spcBef>
                <a:spcPts val="1200"/>
              </a:spcBef>
              <a:spcAft>
                <a:spcPts val="1200"/>
              </a:spcAft>
              <a:buNone/>
            </a:pPr>
            <a:r>
              <a:rPr lang="en" dirty="0"/>
              <a:t>UPC/EAN</a:t>
            </a:r>
            <a:endParaRPr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634"/>
            <a:ext cx="1212258" cy="91564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6627" y="627546"/>
            <a:ext cx="6447501" cy="1369936"/>
          </a:xfrm>
        </p:spPr>
        <p:txBody>
          <a:bodyPr/>
          <a:lstStyle/>
          <a:p>
            <a:r>
              <a:rPr lang="en-US" dirty="0" smtClean="0"/>
              <a:t>NEXT 4 DAY INTERNSHIP</a:t>
            </a:r>
            <a:endParaRPr lang="en-US" dirty="0"/>
          </a:p>
        </p:txBody>
      </p:sp>
      <p:sp>
        <p:nvSpPr>
          <p:cNvPr id="3" name="Text Placeholder 2"/>
          <p:cNvSpPr>
            <a:spLocks noGrp="1"/>
          </p:cNvSpPr>
          <p:nvPr>
            <p:ph type="body" idx="1"/>
          </p:nvPr>
        </p:nvSpPr>
        <p:spPr>
          <a:xfrm>
            <a:off x="1276626" y="2348664"/>
            <a:ext cx="6447501" cy="645300"/>
          </a:xfrm>
        </p:spPr>
        <p:txBody>
          <a:bodyPr>
            <a:normAutofit/>
          </a:bodyPr>
          <a:lstStyle/>
          <a:p>
            <a:r>
              <a:rPr lang="en-US" dirty="0" smtClean="0"/>
              <a:t>FIND 10  PRODUCTS  EVERY DAY </a:t>
            </a:r>
            <a:r>
              <a:rPr lang="en-US" dirty="0"/>
              <a:t>AS </a:t>
            </a:r>
            <a:r>
              <a:rPr lang="en-US" dirty="0" smtClean="0"/>
              <a:t> ASSIGNMENT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6111" y="3214066"/>
            <a:ext cx="1174975" cy="887481"/>
          </a:xfrm>
          <a:prstGeom prst="rect">
            <a:avLst/>
          </a:prstGeom>
        </p:spPr>
      </p:pic>
    </p:spTree>
    <p:extLst>
      <p:ext uri="{BB962C8B-B14F-4D97-AF65-F5344CB8AC3E}">
        <p14:creationId xmlns:p14="http://schemas.microsoft.com/office/powerpoint/2010/main" val="1152401904"/>
      </p:ext>
    </p:extLst>
  </p:cSld>
  <p:clrMapOvr>
    <a:masterClrMapping/>
  </p:clrMapOvr>
</p:sld>
</file>

<file path=ppt/theme/theme1.xml><?xml version="1.0" encoding="utf-8"?>
<a:theme xmlns:a="http://schemas.openxmlformats.org/drawingml/2006/main" name="Facet">
  <a:themeElements>
    <a:clrScheme name="Custom 3">
      <a:dk1>
        <a:sysClr val="windowText" lastClr="000000"/>
      </a:dk1>
      <a:lt1>
        <a:sysClr val="window" lastClr="FFFFFF"/>
      </a:lt1>
      <a:dk2>
        <a:srgbClr val="FFFFFF"/>
      </a:dk2>
      <a:lt2>
        <a:srgbClr val="E9E5DC"/>
      </a:lt2>
      <a:accent1>
        <a:srgbClr val="FF0000"/>
      </a:accent1>
      <a:accent2>
        <a:srgbClr val="FE9999"/>
      </a:accent2>
      <a:accent3>
        <a:srgbClr val="FFC000"/>
      </a:accent3>
      <a:accent4>
        <a:srgbClr val="FF6566"/>
      </a:accent4>
      <a:accent5>
        <a:srgbClr val="BF0000"/>
      </a:accent5>
      <a:accent6>
        <a:srgbClr val="855D5D"/>
      </a:accent6>
      <a:hlink>
        <a:srgbClr val="FFCCCC"/>
      </a:hlink>
      <a:folHlink>
        <a:srgbClr val="7F000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1257</TotalTime>
  <Words>414</Words>
  <Application>Microsoft Office PowerPoint</Application>
  <PresentationFormat>On-screen Show (16:9)</PresentationFormat>
  <Paragraphs>42</Paragraphs>
  <Slides>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AMAZON FBA  VA COURSE </vt:lpstr>
      <vt:lpstr>                       Introduction Of Class</vt:lpstr>
      <vt:lpstr>Virtual Assistant</vt:lpstr>
      <vt:lpstr>What is Ecommerce</vt:lpstr>
      <vt:lpstr>Types of Ecommerce</vt:lpstr>
      <vt:lpstr>Amazon Business Models</vt:lpstr>
      <vt:lpstr>FBA &amp; FBM</vt:lpstr>
      <vt:lpstr>Amazon Page Overview </vt:lpstr>
      <vt:lpstr>NEXT 4 DAY INTERNSHIP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Amazon Wholesale FBA VA Training</dc:title>
  <cp:lastModifiedBy>TECH ZONE</cp:lastModifiedBy>
  <cp:revision>10</cp:revision>
  <dcterms:modified xsi:type="dcterms:W3CDTF">2022-10-30T16:09:53Z</dcterms:modified>
</cp:coreProperties>
</file>